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76" r:id="rId4"/>
    <p:sldId id="277" r:id="rId5"/>
    <p:sldId id="413" r:id="rId6"/>
    <p:sldId id="412" r:id="rId7"/>
    <p:sldId id="376" r:id="rId8"/>
    <p:sldId id="416" r:id="rId9"/>
    <p:sldId id="414" r:id="rId10"/>
    <p:sldId id="1785" r:id="rId11"/>
    <p:sldId id="415" r:id="rId12"/>
    <p:sldId id="260" r:id="rId1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 Dempsey" initials="MD" lastIdx="1" clrIdx="0">
    <p:extLst>
      <p:ext uri="{19B8F6BF-5375-455C-9EA6-DF929625EA0E}">
        <p15:presenceInfo xmlns:p15="http://schemas.microsoft.com/office/powerpoint/2012/main" userId="S::MDempsey@COLLIN.EDU::750a0c92-ea66-4250-94ee-373ee199695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A7C6"/>
    <a:srgbClr val="266181"/>
    <a:srgbClr val="327D9B"/>
    <a:srgbClr val="1C4A6C"/>
    <a:srgbClr val="102E52"/>
    <a:srgbClr val="858C28"/>
    <a:srgbClr val="B3BD36"/>
    <a:srgbClr val="296484"/>
    <a:srgbClr val="FFFFCC"/>
    <a:srgbClr val="2153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2830" autoAdjust="0"/>
  </p:normalViewPr>
  <p:slideViewPr>
    <p:cSldViewPr snapToGrid="0">
      <p:cViewPr varScale="1">
        <p:scale>
          <a:sx n="74" d="100"/>
          <a:sy n="74" d="100"/>
        </p:scale>
        <p:origin x="90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65B89-A50E-4260-A5C5-2722A0C021F1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ADC1B-99C2-422C-AC3D-9243053B3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15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ADC1B-99C2-422C-AC3D-9243053B30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28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EFBE-E5B7-6BD4-7469-FED3DDA25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92A7C-2723-59B7-8041-58BB96835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90502-A45C-063C-1471-1B114FD30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7525-E803-8D4C-B69D-EE2B92BD8F8C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1CF68-3EF2-17EC-33A6-7A380297D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CE161-1041-602C-7E0E-805480F33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E9E7-906F-724B-9B9F-82FD839D5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90079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DA54A-9D09-E5F8-AB7B-391454B18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69045F-C617-4EA5-8E26-EA1DDF044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0732B-5FE9-047B-D7FB-DC3E37697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7525-E803-8D4C-B69D-EE2B92BD8F8C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6E9A0-9D5A-4D29-FA40-E20944FD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E74B0-B019-F6E0-CB89-04A4DC7B2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E9E7-906F-724B-9B9F-82FD839D5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55061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69ECD-0514-75D5-0B4E-39D9331BF3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38A26-C8D4-2B9F-D61C-3F2B1ABD0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80163-46B8-4BE0-7106-4D7952D7B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7525-E803-8D4C-B69D-EE2B92BD8F8C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4314F-2C14-E803-D1E4-A661E2AAE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700D4-7D92-C4A9-DEBA-7CFCFB2F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E9E7-906F-724B-9B9F-82FD839D5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25146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3B51A-B657-4B53-8862-36CD893B8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496D7-B3CD-4FBA-850B-1C1DC95B58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44DA7-B806-43C2-B7D4-8E1E2A080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CD507-4E90-4A90-A62B-143DFCBB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1C631-0373-49DF-8694-7C7684A449D9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0BBF44-09B7-4A9A-AB16-6A6E99123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59C83-130E-4D03-BB03-3BBABFC2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B2C1-5DE4-4C9B-9CF5-C30B9167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97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8EA5CD-58EE-C922-F835-8358A2C59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7525-E803-8D4C-B69D-EE2B92BD8F8C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3119DD-8E0D-905C-ACCE-50E344A06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6DC0D-B1A0-B0ED-DEBA-1BFC0DDB2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E9E7-906F-724B-9B9F-82FD839D5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92616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0D3CF-8AE3-9BE7-6A5F-F11B88A76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0BD09-2DE5-7102-3783-F7C42FD9B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907D-C042-4053-B6A8-160225FDC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7525-E803-8D4C-B69D-EE2B92BD8F8C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45F94-0D4F-E25E-DE1D-B9EC88CB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51423-8E02-B0B4-C01B-63F003406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E9E7-906F-724B-9B9F-82FD839D5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32392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4FFB4-CBB0-0F56-C954-2D12077D4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95CD1-9F55-086B-0A9E-85595E290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F00DA-5C3E-43CA-EF05-73F012B64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7525-E803-8D4C-B69D-EE2B92BD8F8C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63FA8-E40F-2D7B-4BA3-7F7C267F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28249-CC5C-CA1E-BD7D-C29270EA2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E9E7-906F-724B-9B9F-82FD839D5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96480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C71D6-2564-68E2-C181-BEAD82F56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14A61-5B92-A1AD-CF19-3CE9729F4E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3064E2-D95A-129A-13FC-A2130F680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06D324-7BAB-B209-887B-5BBAA7F7A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7525-E803-8D4C-B69D-EE2B92BD8F8C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81D549-6275-1B3E-70D0-523FE79A3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100A8-1FFF-F0D5-E7CD-D945A7BF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E9E7-906F-724B-9B9F-82FD839D5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608012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D4C8E-7AC6-C9F5-27E6-48E0E1DA8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B8F95-37BB-0F3C-93B0-FA3A3EFF0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53E4F9-9D5C-38DE-0D59-450CB5293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4F633-210C-2371-A0E6-0360A31A21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9E229-DA15-87EC-6B9A-A01797BCE0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1B5E9-E240-97D3-9014-B032FF6EC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7525-E803-8D4C-B69D-EE2B92BD8F8C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36309F-FAF4-EAE4-8285-BF4008642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16FDC-AE63-2692-4CD9-D76704C0E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E9E7-906F-724B-9B9F-82FD839D5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37435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0A2B6-4315-1D22-7097-0C8208E4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0553DC-6D05-5633-4ED7-6BF3F9231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7525-E803-8D4C-B69D-EE2B92BD8F8C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2353B9-9229-539D-A21B-36C7F91F9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BB6C1-B5B1-E72F-CBB6-421FBC4A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E9E7-906F-724B-9B9F-82FD839D5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84500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8EA5CD-58EE-C922-F835-8358A2C59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7525-E803-8D4C-B69D-EE2B92BD8F8C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3119DD-8E0D-905C-ACCE-50E344A06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6DC0D-B1A0-B0ED-DEBA-1BFC0DDB2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E9E7-906F-724B-9B9F-82FD839D5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98063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3684F-7B8A-7559-1B0B-4878562BB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DB7C5-6D25-1C64-32C0-130B1E6B8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4CEF2-806D-4752-D89B-B530AD861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C7AA1-4271-D558-8149-03D8D366E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7525-E803-8D4C-B69D-EE2B92BD8F8C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330767-2DCE-88E3-8B1E-75492EB97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D87F3-4798-884C-08C0-55FE9FB91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E9E7-906F-724B-9B9F-82FD839D5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91735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70912-D359-AB1C-DF7C-057FC7E04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46C858-9AB6-AC7C-B2E9-457CE80BF3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98994-8A26-A1AE-DC04-DBF52D476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729EB-F31F-EF35-6F47-F8875681E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7525-E803-8D4C-B69D-EE2B92BD8F8C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7FDD1-643F-2D5A-FC8C-E18582BD1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169B4-7221-BED2-C18E-31B6F2D2C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E9E7-906F-724B-9B9F-82FD839D5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17497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BB2A91-647D-59FD-664A-E9958076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45B47-25FA-B348-0E3E-0FAC2F01E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8ABB2-B575-D9CC-6F2A-8339E66E57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DE7525-E803-8D4C-B69D-EE2B92BD8F8C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BF2F5-2A1A-3E60-6F64-D3A0670C1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5A5CC-23D7-5C96-31E1-0C9070602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78E9E7-906F-724B-9B9F-82FD839D5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8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C1C146-9B06-4CB1-9BC7-A6BF997C3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2E983-059F-4CDD-A85A-4CB03FC26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2D758-BC38-4CD4-B8C6-624F5C0CF9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1C631-0373-49DF-8694-7C7684A449D9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B630A-71FE-4C40-8C0F-281244B152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A6740-F042-4EA4-8A19-7E46C478C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5B2C1-5DE4-4C9B-9CF5-C30B9167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7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a room&#10;&#10;Description automatically generated">
            <a:extLst>
              <a:ext uri="{FF2B5EF4-FFF2-40B4-BE49-F238E27FC236}">
                <a16:creationId xmlns:a16="http://schemas.microsoft.com/office/drawing/2014/main" id="{F7C2EA96-C17C-E797-6F89-AC2D8C202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911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1D2D58-0F3B-FC60-4713-0FF203AE01A9}"/>
              </a:ext>
            </a:extLst>
          </p:cNvPr>
          <p:cNvSpPr txBox="1"/>
          <p:nvPr/>
        </p:nvSpPr>
        <p:spPr>
          <a:xfrm>
            <a:off x="838312" y="884183"/>
            <a:ext cx="65059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and Industry Leadership Team (BILT)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Orientation</a:t>
            </a: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026271-B54C-4A25-9F51-5ED102938E85}"/>
              </a:ext>
            </a:extLst>
          </p:cNvPr>
          <p:cNvSpPr txBox="1"/>
          <p:nvPr/>
        </p:nvSpPr>
        <p:spPr>
          <a:xfrm>
            <a:off x="9451961" y="6341610"/>
            <a:ext cx="177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www.nitic.org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65FAAEF-CD28-37AD-6E86-C2F3419998D2}"/>
              </a:ext>
            </a:extLst>
          </p:cNvPr>
          <p:cNvSpPr/>
          <p:nvPr/>
        </p:nvSpPr>
        <p:spPr>
          <a:xfrm>
            <a:off x="8393741" y="1141761"/>
            <a:ext cx="2959947" cy="29599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37F7D9-0A79-4397-8A0C-21AA2FDCB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803" y="1620952"/>
            <a:ext cx="2703095" cy="2027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C96C12-2EC9-403D-1812-8B2EF62BFA08}"/>
              </a:ext>
            </a:extLst>
          </p:cNvPr>
          <p:cNvSpPr txBox="1"/>
          <p:nvPr/>
        </p:nvSpPr>
        <p:spPr>
          <a:xfrm>
            <a:off x="838311" y="5695279"/>
            <a:ext cx="6505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attribution: 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Pathways to Innovation (NSF grant DUE 2039395)</a:t>
            </a:r>
          </a:p>
        </p:txBody>
      </p:sp>
    </p:spTree>
    <p:extLst>
      <p:ext uri="{BB962C8B-B14F-4D97-AF65-F5344CB8AC3E}">
        <p14:creationId xmlns:p14="http://schemas.microsoft.com/office/powerpoint/2010/main" val="3777896360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3B6BC-046D-4166-62D6-8E1142908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0379B1FD-D81C-FF90-D4AA-30B3B2EC2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11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DEB4D6-21D1-B1FC-F0B8-DB27C9BE999A}"/>
              </a:ext>
            </a:extLst>
          </p:cNvPr>
          <p:cNvSpPr txBox="1"/>
          <p:nvPr/>
        </p:nvSpPr>
        <p:spPr>
          <a:xfrm>
            <a:off x="944605" y="825326"/>
            <a:ext cx="1026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BILT 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A7FD2D-5E17-188A-AE12-D9B7B554242F}"/>
              </a:ext>
            </a:extLst>
          </p:cNvPr>
          <p:cNvSpPr txBox="1"/>
          <p:nvPr/>
        </p:nvSpPr>
        <p:spPr>
          <a:xfrm>
            <a:off x="931220" y="1786183"/>
            <a:ext cx="500594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9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Larry McWherter, NITIC P.I.</a:t>
            </a:r>
            <a:br>
              <a:rPr lang="en-US" sz="19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19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lmcwherter@cscc.edu</a:t>
            </a:r>
          </a:p>
          <a:p>
            <a:pPr marL="0" indent="0">
              <a:buNone/>
            </a:pPr>
            <a:endParaRPr lang="en-US" sz="19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Stephanie Schuler, NITIC Asst Director</a:t>
            </a:r>
            <a:br>
              <a:rPr lang="en-US" sz="19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19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sschuler1@cscc.edu</a:t>
            </a:r>
          </a:p>
          <a:p>
            <a:pPr marL="0" indent="0">
              <a:buNone/>
            </a:pPr>
            <a:endParaRPr lang="en-US" sz="19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Ann Beheler, NITIC BILT consultant</a:t>
            </a:r>
            <a:br>
              <a:rPr lang="en-US" sz="19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19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abeheler@gmail.com</a:t>
            </a:r>
          </a:p>
          <a:p>
            <a:endParaRPr lang="en-US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Mark Dempsey, NITIC BILT deliverable lead</a:t>
            </a:r>
            <a:br>
              <a:rPr lang="en-US" sz="19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19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mdempsey@collin.edu</a:t>
            </a:r>
          </a:p>
          <a:p>
            <a:endParaRPr lang="en-US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nitic@cscc.edu</a:t>
            </a:r>
          </a:p>
          <a:p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www.nitic.org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5AFD0F-9221-22FA-435C-84F8FECB02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18" t="14044" r="27781" b="14044"/>
          <a:stretch/>
        </p:blipFill>
        <p:spPr>
          <a:xfrm>
            <a:off x="6454182" y="1867582"/>
            <a:ext cx="4995291" cy="39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62906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a blue circle and a blue circle with white text&#10;&#10;Description automatically generated">
            <a:extLst>
              <a:ext uri="{FF2B5EF4-FFF2-40B4-BE49-F238E27FC236}">
                <a16:creationId xmlns:a16="http://schemas.microsoft.com/office/drawing/2014/main" id="{45694864-4684-1095-D705-FDDB70B9B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53075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7C065DD0-69F2-53AF-8C97-95716304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11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E5F9B1-7115-CC98-DE47-D4FBA768BB7E}"/>
              </a:ext>
            </a:extLst>
          </p:cNvPr>
          <p:cNvSpPr txBox="1"/>
          <p:nvPr/>
        </p:nvSpPr>
        <p:spPr>
          <a:xfrm>
            <a:off x="944605" y="825326"/>
            <a:ext cx="7440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 Engagement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A88C9-3D09-43A6-AC87-689E201BF21B}"/>
              </a:ext>
            </a:extLst>
          </p:cNvPr>
          <p:cNvSpPr txBox="1"/>
          <p:nvPr/>
        </p:nvSpPr>
        <p:spPr>
          <a:xfrm>
            <a:off x="914400" y="1873069"/>
            <a:ext cx="534202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The Business and Industry Leadership Team (BILT) offers…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Advisory Committee 2.0 - empowering you to move employer relationships to the next level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structured, repeatable process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that can be used for any technical program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 model that puts employers in a              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co-leadership role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that greatly increases their engagement with your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D27431-6351-1324-C41C-89DEDCFEC8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8" t="7462" r="22910" b="7462"/>
          <a:stretch/>
        </p:blipFill>
        <p:spPr>
          <a:xfrm>
            <a:off x="6436895" y="1873069"/>
            <a:ext cx="5013798" cy="39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16522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18887-549A-21D6-57AD-4AB600B9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2002407B-1770-30C7-049B-25C0BD2D3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11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254F7B-468F-0EB7-756F-1254776017DB}"/>
              </a:ext>
            </a:extLst>
          </p:cNvPr>
          <p:cNvSpPr txBox="1"/>
          <p:nvPr/>
        </p:nvSpPr>
        <p:spPr>
          <a:xfrm>
            <a:off x="944605" y="825326"/>
            <a:ext cx="7440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Roots of the BILT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5B6908-88A9-ED53-6840-4679E0FD0235}"/>
              </a:ext>
            </a:extLst>
          </p:cNvPr>
          <p:cNvSpPr txBox="1"/>
          <p:nvPr/>
        </p:nvSpPr>
        <p:spPr>
          <a:xfrm>
            <a:off x="914400" y="1873069"/>
            <a:ext cx="559468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National Science Foundation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supported National Convergence Technology Center (Collin College in Texas, 2012-2023)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Established BILT model through work with business leaders from across the nation to determine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Knowledge, Skills, and Abilities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“workforce ready” graduates will need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Model implemented at more than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100 colleges in multiple disciplines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 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Dept of Labor and Dept of Education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recognize BILT as a leading model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for strategic employer engagement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27B9BC-B0CC-4A91-6BF0-B586B3AA43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19" t="17547" r="19265" b="1201"/>
          <a:stretch/>
        </p:blipFill>
        <p:spPr>
          <a:xfrm>
            <a:off x="6444912" y="1885101"/>
            <a:ext cx="5013798" cy="389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06803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2E65-4EA1-5943-AD21-DB218CAA2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7ECE59B9-A8FB-CF21-DB45-80A61A6D9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11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64F8C-7BC3-4FE6-F47B-06A6150CCAF1}"/>
              </a:ext>
            </a:extLst>
          </p:cNvPr>
          <p:cNvSpPr txBox="1"/>
          <p:nvPr/>
        </p:nvSpPr>
        <p:spPr>
          <a:xfrm>
            <a:off x="944605" y="825326"/>
            <a:ext cx="1026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Element: Co-Leadership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964314-769A-9313-EF13-FE0065CABED3}"/>
              </a:ext>
            </a:extLst>
          </p:cNvPr>
          <p:cNvSpPr txBox="1"/>
          <p:nvPr/>
        </p:nvSpPr>
        <p:spPr>
          <a:xfrm>
            <a:off x="914400" y="1873069"/>
            <a:ext cx="529389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Employers report they are more likely to hire graduates from programs for which they have curricular leadership responsibility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Employers report they will assume this role (and more) if:</a:t>
            </a:r>
          </a:p>
          <a:p>
            <a:pPr marL="342900" lvl="1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Their time is respected</a:t>
            </a:r>
          </a:p>
          <a:p>
            <a:pPr marL="342900" lvl="1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There is a method for ensuring their input is consistently and seriously considered by faculty members</a:t>
            </a:r>
          </a:p>
          <a:p>
            <a:pPr marL="342900" lvl="1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They consistently receive feedback on their recommendations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DD03CD-62CA-5330-4FEF-11ADAEFFD8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4" t="6679" r="27849" b="23575"/>
          <a:stretch/>
        </p:blipFill>
        <p:spPr>
          <a:xfrm>
            <a:off x="6420539" y="1885100"/>
            <a:ext cx="4966959" cy="38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25741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7C065DD0-69F2-53AF-8C97-95716304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11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D7BBAB-67E5-4ED3-B3C4-21679D4AFB02}"/>
              </a:ext>
            </a:extLst>
          </p:cNvPr>
          <p:cNvSpPr/>
          <p:nvPr/>
        </p:nvSpPr>
        <p:spPr>
          <a:xfrm>
            <a:off x="0" y="0"/>
            <a:ext cx="6096000" cy="6891129"/>
          </a:xfrm>
          <a:prstGeom prst="rect">
            <a:avLst/>
          </a:prstGeom>
          <a:solidFill>
            <a:srgbClr val="039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AA22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E5F9B1-7115-CC98-DE47-D4FBA768BB7E}"/>
              </a:ext>
            </a:extLst>
          </p:cNvPr>
          <p:cNvSpPr txBox="1"/>
          <p:nvPr/>
        </p:nvSpPr>
        <p:spPr>
          <a:xfrm>
            <a:off x="121920" y="278247"/>
            <a:ext cx="5815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BILT Roles - Business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33F22E-3BDB-4AA8-8082-F29400B179BC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35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63;p37">
            <a:extLst>
              <a:ext uri="{FF2B5EF4-FFF2-40B4-BE49-F238E27FC236}">
                <a16:creationId xmlns:a16="http://schemas.microsoft.com/office/drawing/2014/main" id="{FFC4F1BF-4207-42CE-B3B6-D49FEFF17989}"/>
              </a:ext>
            </a:extLst>
          </p:cNvPr>
          <p:cNvSpPr txBox="1"/>
          <p:nvPr/>
        </p:nvSpPr>
        <p:spPr>
          <a:xfrm>
            <a:off x="323329" y="1019945"/>
            <a:ext cx="5614174" cy="3362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l">
              <a:spcBef>
                <a:spcPts val="300"/>
              </a:spcBef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Co-lead college programs through quarterly meetings</a:t>
            </a:r>
          </a:p>
          <a:p>
            <a:pPr marL="176213" lvl="0" indent="-176213" algn="l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spcBef>
                <a:spcPts val="300"/>
              </a:spcBef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Annually prioritize knowledge and skills they want graduates to have 12-36 months into the future using structured, repeatable voting process and synchronous discussion</a:t>
            </a:r>
          </a:p>
          <a:p>
            <a:pPr marL="176213" lvl="0" indent="-176213" algn="l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spcBef>
                <a:spcPts val="300"/>
              </a:spcBef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 labor market demand</a:t>
            </a:r>
          </a:p>
          <a:p>
            <a:pPr marL="176213" lvl="0" indent="-176213" algn="l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spcBef>
                <a:spcPts val="300"/>
              </a:spcBef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industry trends that could impact the program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F97383-415C-4B9F-896B-DD8CF7224321}"/>
              </a:ext>
            </a:extLst>
          </p:cNvPr>
          <p:cNvSpPr txBox="1"/>
          <p:nvPr/>
        </p:nvSpPr>
        <p:spPr>
          <a:xfrm>
            <a:off x="6254497" y="278247"/>
            <a:ext cx="5815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BILT Roles – Faculty</a:t>
            </a:r>
          </a:p>
        </p:txBody>
      </p:sp>
      <p:sp>
        <p:nvSpPr>
          <p:cNvPr id="9" name="Google Shape;463;p37">
            <a:extLst>
              <a:ext uri="{FF2B5EF4-FFF2-40B4-BE49-F238E27FC236}">
                <a16:creationId xmlns:a16="http://schemas.microsoft.com/office/drawing/2014/main" id="{93AFEF06-5D0B-4EAB-8EA8-5965D49EA16B}"/>
              </a:ext>
            </a:extLst>
          </p:cNvPr>
          <p:cNvSpPr txBox="1"/>
          <p:nvPr/>
        </p:nvSpPr>
        <p:spPr>
          <a:xfrm>
            <a:off x="6455906" y="1056521"/>
            <a:ext cx="5449342" cy="323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BILT meetings as active listeners and questioners</a:t>
            </a:r>
          </a:p>
          <a:p>
            <a:pPr>
              <a:spcBef>
                <a:spcPts val="300"/>
              </a:spcBef>
            </a:pPr>
            <a:endParaRPr lang="en-US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reference knowledge and skills to existing curriculum to determine gaps in coverage</a:t>
            </a:r>
          </a:p>
          <a:p>
            <a:pPr>
              <a:spcBef>
                <a:spcPts val="300"/>
              </a:spcBef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curriculum to address job skills prioritized by BILT members</a:t>
            </a:r>
          </a:p>
          <a:p>
            <a:pPr>
              <a:spcBef>
                <a:spcPts val="300"/>
              </a:spcBef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BILT members with feedback regarding implementation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F36BD2-248C-4D72-B709-DD4DF71D2A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5" b="23292"/>
          <a:stretch/>
        </p:blipFill>
        <p:spPr>
          <a:xfrm>
            <a:off x="0" y="4754880"/>
            <a:ext cx="6096000" cy="2103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4C4441-7DD7-4E25-AA01-AA920B1630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460" b="28966"/>
          <a:stretch/>
        </p:blipFill>
        <p:spPr>
          <a:xfrm>
            <a:off x="6096000" y="4754880"/>
            <a:ext cx="6096000" cy="213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82933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7C065DD0-69F2-53AF-8C97-95716304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11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B40976-0C50-2A0D-FCD5-9946B945D034}"/>
              </a:ext>
            </a:extLst>
          </p:cNvPr>
          <p:cNvSpPr/>
          <p:nvPr/>
        </p:nvSpPr>
        <p:spPr>
          <a:xfrm>
            <a:off x="336884" y="6006878"/>
            <a:ext cx="11381874" cy="607482"/>
          </a:xfrm>
          <a:prstGeom prst="rect">
            <a:avLst/>
          </a:prstGeom>
          <a:solidFill>
            <a:srgbClr val="44A7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13EA65-CC78-47D1-98E9-16DBA85DDCEF}"/>
              </a:ext>
            </a:extLst>
          </p:cNvPr>
          <p:cNvSpPr/>
          <p:nvPr/>
        </p:nvSpPr>
        <p:spPr>
          <a:xfrm>
            <a:off x="1231392" y="929326"/>
            <a:ext cx="9704832" cy="5002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D116A8-1D4C-4EDB-922C-6C08A5E9A95D}"/>
              </a:ext>
            </a:extLst>
          </p:cNvPr>
          <p:cNvSpPr txBox="1"/>
          <p:nvPr/>
        </p:nvSpPr>
        <p:spPr>
          <a:xfrm>
            <a:off x="1511808" y="1485662"/>
            <a:ext cx="4488457" cy="646331"/>
          </a:xfrm>
          <a:prstGeom prst="rect">
            <a:avLst/>
          </a:prstGeom>
          <a:solidFill>
            <a:srgbClr val="239CD7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Industry-advised</a:t>
            </a:r>
          </a:p>
          <a:p>
            <a:endParaRPr lang="en-US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1276DF-7554-44CE-A73E-36A5DAEDE011}"/>
              </a:ext>
            </a:extLst>
          </p:cNvPr>
          <p:cNvSpPr txBox="1"/>
          <p:nvPr/>
        </p:nvSpPr>
        <p:spPr>
          <a:xfrm>
            <a:off x="1511808" y="2194322"/>
            <a:ext cx="4488457" cy="646331"/>
          </a:xfrm>
          <a:prstGeom prst="rect">
            <a:avLst/>
          </a:prstGeom>
          <a:solidFill>
            <a:srgbClr val="239CD7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May meet once or twice a year</a:t>
            </a:r>
          </a:p>
          <a:p>
            <a:endParaRPr lang="en-US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F0975B-B1B2-4B3C-9A8E-53E0DC7C6A2D}"/>
              </a:ext>
            </a:extLst>
          </p:cNvPr>
          <p:cNvSpPr txBox="1"/>
          <p:nvPr/>
        </p:nvSpPr>
        <p:spPr>
          <a:xfrm>
            <a:off x="1511808" y="2902982"/>
            <a:ext cx="4488457" cy="646331"/>
          </a:xfrm>
          <a:prstGeom prst="rect">
            <a:avLst/>
          </a:prstGeom>
          <a:solidFill>
            <a:srgbClr val="239CD7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Occasional “rubber stamp” review of existing program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EFC07E-CD45-4B5D-87CB-33DCD5C2E7DB}"/>
              </a:ext>
            </a:extLst>
          </p:cNvPr>
          <p:cNvSpPr txBox="1"/>
          <p:nvPr/>
        </p:nvSpPr>
        <p:spPr>
          <a:xfrm>
            <a:off x="1511808" y="3611642"/>
            <a:ext cx="4488457" cy="646331"/>
          </a:xfrm>
          <a:prstGeom prst="rect">
            <a:avLst/>
          </a:prstGeom>
          <a:solidFill>
            <a:srgbClr val="239CD7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Faculty may drive meeting agenda</a:t>
            </a:r>
          </a:p>
          <a:p>
            <a:endParaRPr lang="en-US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DA60F2-36E3-4572-8904-FFCA479CE77C}"/>
              </a:ext>
            </a:extLst>
          </p:cNvPr>
          <p:cNvSpPr txBox="1"/>
          <p:nvPr/>
        </p:nvSpPr>
        <p:spPr>
          <a:xfrm>
            <a:off x="1511808" y="4331130"/>
            <a:ext cx="4488457" cy="646331"/>
          </a:xfrm>
          <a:prstGeom prst="rect">
            <a:avLst/>
          </a:prstGeom>
          <a:solidFill>
            <a:srgbClr val="239CD7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May not be highly invested in long-term success of the program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871DBC-A391-4355-BDA7-94A939E26E66}"/>
              </a:ext>
            </a:extLst>
          </p:cNvPr>
          <p:cNvSpPr txBox="1"/>
          <p:nvPr/>
        </p:nvSpPr>
        <p:spPr>
          <a:xfrm>
            <a:off x="1781833" y="953510"/>
            <a:ext cx="4431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39CD7"/>
                </a:solidFill>
                <a:latin typeface="Abadi" panose="020B0604020104020204" pitchFamily="34" charset="0"/>
              </a:rPr>
              <a:t>Business Advisory Council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950550-01B0-4938-B883-9539890404E6}"/>
              </a:ext>
            </a:extLst>
          </p:cNvPr>
          <p:cNvSpPr txBox="1"/>
          <p:nvPr/>
        </p:nvSpPr>
        <p:spPr>
          <a:xfrm>
            <a:off x="6096000" y="1485662"/>
            <a:ext cx="4488458" cy="646331"/>
          </a:xfrm>
          <a:prstGeom prst="rect">
            <a:avLst/>
          </a:prstGeom>
          <a:solidFill>
            <a:srgbClr val="039C49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Industry-led</a:t>
            </a:r>
          </a:p>
          <a:p>
            <a:endParaRPr lang="en-US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C6B37C-7F64-48BB-B79B-D28A695DB622}"/>
              </a:ext>
            </a:extLst>
          </p:cNvPr>
          <p:cNvSpPr txBox="1"/>
          <p:nvPr/>
        </p:nvSpPr>
        <p:spPr>
          <a:xfrm>
            <a:off x="6096000" y="2194322"/>
            <a:ext cx="4488458" cy="646331"/>
          </a:xfrm>
          <a:prstGeom prst="rect">
            <a:avLst/>
          </a:prstGeom>
          <a:solidFill>
            <a:srgbClr val="039C49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Meets quarterly</a:t>
            </a:r>
          </a:p>
          <a:p>
            <a:endParaRPr lang="en-US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8FACC7-E7D9-494C-8F17-8C58ECE65806}"/>
              </a:ext>
            </a:extLst>
          </p:cNvPr>
          <p:cNvSpPr txBox="1"/>
          <p:nvPr/>
        </p:nvSpPr>
        <p:spPr>
          <a:xfrm>
            <a:off x="6096000" y="2902982"/>
            <a:ext cx="4488458" cy="646331"/>
          </a:xfrm>
          <a:prstGeom prst="rect">
            <a:avLst/>
          </a:prstGeom>
          <a:solidFill>
            <a:srgbClr val="039C49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Granular list of entry-level job skills prioritized and discussed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ECB061-1127-461B-ACEF-5921905F2677}"/>
              </a:ext>
            </a:extLst>
          </p:cNvPr>
          <p:cNvSpPr txBox="1"/>
          <p:nvPr/>
        </p:nvSpPr>
        <p:spPr>
          <a:xfrm>
            <a:off x="6096000" y="3611642"/>
            <a:ext cx="4488458" cy="646331"/>
          </a:xfrm>
          <a:prstGeom prst="rect">
            <a:avLst/>
          </a:prstGeom>
          <a:solidFill>
            <a:srgbClr val="039C49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Employers help develop agenda – especially sharing trends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6E7396-7F5D-44F4-B18F-0B292EA79DCD}"/>
              </a:ext>
            </a:extLst>
          </p:cNvPr>
          <p:cNvSpPr txBox="1"/>
          <p:nvPr/>
        </p:nvSpPr>
        <p:spPr>
          <a:xfrm>
            <a:off x="6096000" y="4331130"/>
            <a:ext cx="4488458" cy="646331"/>
          </a:xfrm>
          <a:prstGeom prst="rect">
            <a:avLst/>
          </a:prstGeom>
          <a:solidFill>
            <a:srgbClr val="039C49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Feels an ownership in the program and its students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19FEAD-FC8D-4F0B-8CE0-C3A94B3274BE}"/>
              </a:ext>
            </a:extLst>
          </p:cNvPr>
          <p:cNvSpPr txBox="1"/>
          <p:nvPr/>
        </p:nvSpPr>
        <p:spPr>
          <a:xfrm>
            <a:off x="7955806" y="953510"/>
            <a:ext cx="1007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39C49"/>
                </a:solidFill>
                <a:latin typeface="Abadi" panose="020B0604020104020204" pitchFamily="34" charset="0"/>
              </a:rPr>
              <a:t>BILT</a:t>
            </a:r>
            <a:endParaRPr lang="en-US" sz="1900" dirty="0">
              <a:solidFill>
                <a:srgbClr val="039C49"/>
              </a:solidFill>
              <a:latin typeface="Abadi" panose="020B06040201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391B00-B6CA-4980-A9EE-889F6AF51288}"/>
              </a:ext>
            </a:extLst>
          </p:cNvPr>
          <p:cNvSpPr txBox="1"/>
          <p:nvPr/>
        </p:nvSpPr>
        <p:spPr>
          <a:xfrm>
            <a:off x="1520230" y="5039790"/>
            <a:ext cx="4488457" cy="646331"/>
          </a:xfrm>
          <a:prstGeom prst="rect">
            <a:avLst/>
          </a:prstGeom>
          <a:solidFill>
            <a:srgbClr val="239CD7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Ignored advice erodes business commitment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495758-1BC9-4198-9744-C7590A6FCF21}"/>
              </a:ext>
            </a:extLst>
          </p:cNvPr>
          <p:cNvSpPr txBox="1"/>
          <p:nvPr/>
        </p:nvSpPr>
        <p:spPr>
          <a:xfrm>
            <a:off x="6104422" y="5039790"/>
            <a:ext cx="4488458" cy="646331"/>
          </a:xfrm>
          <a:prstGeom prst="rect">
            <a:avLst/>
          </a:prstGeom>
          <a:solidFill>
            <a:srgbClr val="039C49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Regularly informed on how suggestions are implemented</a:t>
            </a:r>
          </a:p>
        </p:txBody>
      </p:sp>
    </p:spTree>
    <p:extLst>
      <p:ext uri="{BB962C8B-B14F-4D97-AF65-F5344CB8AC3E}">
        <p14:creationId xmlns:p14="http://schemas.microsoft.com/office/powerpoint/2010/main" val="2068480194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7C065DD0-69F2-53AF-8C97-95716304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11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D7BBAB-67E5-4ED3-B3C4-21679D4AFB02}"/>
              </a:ext>
            </a:extLst>
          </p:cNvPr>
          <p:cNvSpPr/>
          <p:nvPr/>
        </p:nvSpPr>
        <p:spPr>
          <a:xfrm>
            <a:off x="0" y="0"/>
            <a:ext cx="6096000" cy="6891129"/>
          </a:xfrm>
          <a:prstGeom prst="rect">
            <a:avLst/>
          </a:prstGeom>
          <a:solidFill>
            <a:srgbClr val="039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AA22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E5F9B1-7115-CC98-DE47-D4FBA768BB7E}"/>
              </a:ext>
            </a:extLst>
          </p:cNvPr>
          <p:cNvSpPr txBox="1"/>
          <p:nvPr/>
        </p:nvSpPr>
        <p:spPr>
          <a:xfrm>
            <a:off x="121920" y="278247"/>
            <a:ext cx="5815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BILT WIIFM - Business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33F22E-3BDB-4AA8-8082-F29400B179BC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35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63;p37">
            <a:extLst>
              <a:ext uri="{FF2B5EF4-FFF2-40B4-BE49-F238E27FC236}">
                <a16:creationId xmlns:a16="http://schemas.microsoft.com/office/drawing/2014/main" id="{FFC4F1BF-4207-42CE-B3B6-D49FEFF17989}"/>
              </a:ext>
            </a:extLst>
          </p:cNvPr>
          <p:cNvSpPr txBox="1"/>
          <p:nvPr/>
        </p:nvSpPr>
        <p:spPr>
          <a:xfrm>
            <a:off x="323329" y="1202825"/>
            <a:ext cx="5449342" cy="275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Entry-level employees with “hit-the ground-running” skills (saves $$)</a:t>
            </a: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tangibly give back to the community</a:t>
            </a: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tap eager talent in transitioning to the workforce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value realized and appreciated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F97383-415C-4B9F-896B-DD8CF7224321}"/>
              </a:ext>
            </a:extLst>
          </p:cNvPr>
          <p:cNvSpPr txBox="1"/>
          <p:nvPr/>
        </p:nvSpPr>
        <p:spPr>
          <a:xfrm>
            <a:off x="6254497" y="278247"/>
            <a:ext cx="5815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BILT WIIFM – Faculty</a:t>
            </a:r>
          </a:p>
        </p:txBody>
      </p:sp>
      <p:sp>
        <p:nvSpPr>
          <p:cNvPr id="9" name="Google Shape;463;p37">
            <a:extLst>
              <a:ext uri="{FF2B5EF4-FFF2-40B4-BE49-F238E27FC236}">
                <a16:creationId xmlns:a16="http://schemas.microsoft.com/office/drawing/2014/main" id="{93AFEF06-5D0B-4EAB-8EA8-5965D49EA16B}"/>
              </a:ext>
            </a:extLst>
          </p:cNvPr>
          <p:cNvSpPr txBox="1"/>
          <p:nvPr/>
        </p:nvSpPr>
        <p:spPr>
          <a:xfrm>
            <a:off x="6455906" y="1202825"/>
            <a:ext cx="5614174" cy="321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Delivering relevant, industry sought-after skills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more prepared to enter the workforce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business engagement exposes students to business perspective (mentoring, internships, business-graded capstone courses)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BILT input can support requests for equipment, software, and professional development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15050A-CB40-424B-B583-5F07F1F771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5" b="23292"/>
          <a:stretch/>
        </p:blipFill>
        <p:spPr>
          <a:xfrm>
            <a:off x="0" y="4754880"/>
            <a:ext cx="6096000" cy="2103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52DCB-8C3F-467D-8401-BF5D500931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460" b="28966"/>
          <a:stretch/>
        </p:blipFill>
        <p:spPr>
          <a:xfrm>
            <a:off x="6096000" y="4754880"/>
            <a:ext cx="6096000" cy="213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30427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AF42C-8E27-5767-F140-D91F4BF86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5A544545-A4CC-534E-2F8F-1E604943B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11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02E01C-B638-2268-671B-D235272EBF08}"/>
              </a:ext>
            </a:extLst>
          </p:cNvPr>
          <p:cNvSpPr txBox="1"/>
          <p:nvPr/>
        </p:nvSpPr>
        <p:spPr>
          <a:xfrm>
            <a:off x="944605" y="825326"/>
            <a:ext cx="1026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BILT Meeting Cycle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84B5A9-3125-263A-26AA-B8BC52DB11CF}"/>
              </a:ext>
            </a:extLst>
          </p:cNvPr>
          <p:cNvSpPr txBox="1"/>
          <p:nvPr/>
        </p:nvSpPr>
        <p:spPr>
          <a:xfrm>
            <a:off x="1009000" y="1873069"/>
            <a:ext cx="501379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Cross-discipline mega-BILT meetings for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trends discussions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held 2-3 times a year (1 hour)</a:t>
            </a:r>
          </a:p>
          <a:p>
            <a:pPr marL="342900" lvl="1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Single-discipline SME BILT meetings for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job skills vote and discussions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held once a year (90 minutes)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Building and maintaining a thriving BILT is a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high-touch activity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with two-way communication.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Emphasis is on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growing a pipeline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of 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right-skilled job candidates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A7EF9E-D211-7780-F859-A370D0DF9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51" t="10175" r="13334" b="18153"/>
          <a:stretch/>
        </p:blipFill>
        <p:spPr>
          <a:xfrm>
            <a:off x="6432888" y="1872418"/>
            <a:ext cx="5013798" cy="391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81362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DB4DF-9052-A38C-AA37-63B169394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27269965-318F-1864-19A3-DD0159926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11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DA6386-FAE5-3D50-B196-A861A96DD151}"/>
              </a:ext>
            </a:extLst>
          </p:cNvPr>
          <p:cNvSpPr/>
          <p:nvPr/>
        </p:nvSpPr>
        <p:spPr>
          <a:xfrm>
            <a:off x="336884" y="6006878"/>
            <a:ext cx="11381874" cy="607482"/>
          </a:xfrm>
          <a:prstGeom prst="rect">
            <a:avLst/>
          </a:prstGeom>
          <a:solidFill>
            <a:srgbClr val="44A7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48006A-F4AF-B5B1-4313-A4B283E13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616" y="223617"/>
            <a:ext cx="7544767" cy="641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35893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fa5be20-dc39-4186-a780-7e1bcec99d18}" enabled="1" method="Standard" siteId="{c5063431-d7f2-48db-ac62-eaeaa2e0bffc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602</Words>
  <Application>Microsoft Office PowerPoint</Application>
  <PresentationFormat>Widescreen</PresentationFormat>
  <Paragraphs>89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Abadi</vt:lpstr>
      <vt:lpstr>Aptos</vt:lpstr>
      <vt:lpstr>Aptos Display</vt:lpstr>
      <vt:lpstr>Arial</vt:lpstr>
      <vt:lpstr>Calibri</vt:lpstr>
      <vt:lpstr>Calibri Light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Software User</dc:creator>
  <cp:lastModifiedBy>Mark Dempsey</cp:lastModifiedBy>
  <cp:revision>80</cp:revision>
  <cp:lastPrinted>2026-02-18T22:05:23Z</cp:lastPrinted>
  <dcterms:created xsi:type="dcterms:W3CDTF">2024-05-20T19:46:24Z</dcterms:created>
  <dcterms:modified xsi:type="dcterms:W3CDTF">2026-02-18T22:05:26Z</dcterms:modified>
</cp:coreProperties>
</file>